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29" r:id="rId3"/>
    <p:sldId id="330" r:id="rId4"/>
    <p:sldId id="303" r:id="rId5"/>
    <p:sldId id="297" r:id="rId6"/>
    <p:sldId id="269" r:id="rId7"/>
    <p:sldId id="294" r:id="rId8"/>
    <p:sldId id="328" r:id="rId9"/>
    <p:sldId id="320" r:id="rId10"/>
    <p:sldId id="331" r:id="rId11"/>
    <p:sldId id="332" r:id="rId12"/>
    <p:sldId id="323" r:id="rId13"/>
    <p:sldId id="324" r:id="rId14"/>
    <p:sldId id="325" r:id="rId15"/>
    <p:sldId id="260" r:id="rId16"/>
    <p:sldId id="300" r:id="rId17"/>
    <p:sldId id="314" r:id="rId18"/>
    <p:sldId id="315" r:id="rId19"/>
    <p:sldId id="292" r:id="rId20"/>
    <p:sldId id="307" r:id="rId21"/>
    <p:sldId id="312" r:id="rId22"/>
    <p:sldId id="326" r:id="rId23"/>
    <p:sldId id="319" r:id="rId24"/>
    <p:sldId id="311" r:id="rId25"/>
    <p:sldId id="309" r:id="rId2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2"/>
    <p:restoredTop sz="94694"/>
  </p:normalViewPr>
  <p:slideViewPr>
    <p:cSldViewPr snapToGrid="0">
      <p:cViewPr varScale="1">
        <p:scale>
          <a:sx n="78" d="100"/>
          <a:sy n="78" d="100"/>
        </p:scale>
        <p:origin x="72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69A0-1C3A-4790-80D7-01A27399EB2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375DC-FE10-4A9B-BCFE-84AB7DC69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Should be provided by the decision maker</a:t>
            </a:r>
          </a:p>
          <a:p>
            <a:r>
              <a:rPr lang="en-US"/>
              <a:t> If taken seriously, the decision maker needs to collect (through e.g. the CV) data to measure whether and to what extent the applicants fulfill those criteria.</a:t>
            </a:r>
          </a:p>
          <a:p>
            <a:r>
              <a:rPr lang="en-US"/>
              <a:t>Agreement by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Without that selection processes suffer from bias, noise, arbitrariness</a:t>
            </a:r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</a:t>
            </a:r>
            <a:r>
              <a:rPr lang="en-NL"/>
              <a:t>ndependence also with more items</a:t>
            </a:r>
          </a:p>
          <a:p>
            <a:endParaRPr lang="en-NL"/>
          </a:p>
          <a:p>
            <a:r>
              <a:rPr lang="en-US"/>
              <a:t>Unobservable characteristics </a:t>
            </a:r>
          </a:p>
          <a:p>
            <a:pPr lvl="1"/>
            <a:r>
              <a:rPr lang="en-US"/>
              <a:t>Need operationalization and data </a:t>
            </a:r>
          </a:p>
          <a:p>
            <a:pPr lvl="1"/>
            <a:r>
              <a:rPr lang="en-US"/>
              <a:t>Often it is not more than concepts</a:t>
            </a:r>
          </a:p>
          <a:p>
            <a:pPr lvl="1"/>
            <a:r>
              <a:rPr lang="en-US"/>
              <a:t>Central role RFOs, supported in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STI paper</a:t>
            </a:r>
          </a:p>
          <a:p>
            <a:pPr lvl="1"/>
            <a:r>
              <a:rPr lang="en-US" dirty="0"/>
              <a:t>Adds to the evaluation indicators portfolio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6B19-978A-4D83-848E-08EC2843E9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 = equal</a:t>
            </a:r>
          </a:p>
          <a:p>
            <a:r>
              <a:rPr lang="en-GB"/>
              <a:t>D = different =&gt; </a:t>
            </a:r>
            <a:r>
              <a:rPr lang="en-GB" err="1"/>
              <a:t>interactie</a:t>
            </a:r>
            <a:r>
              <a:rPr lang="en-GB"/>
              <a:t> bij </a:t>
            </a:r>
            <a:r>
              <a:rPr lang="en-GB" err="1"/>
              <a:t>prsy</a:t>
            </a:r>
            <a:r>
              <a:rPr lang="en-GB"/>
              <a:t> NWO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375DC-FE10-4A9B-BCFE-84AB7DC696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6B58-F943-C0B1-61CE-3A578EAC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1F834-5413-329F-F54D-BED26C5E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5AFBE-934D-1121-7F18-E3192407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FE60-85FD-56E6-6931-3E0D4998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3380-F709-0848-A598-F589288B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312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F7E4-C90C-13AA-194D-A2AAAC83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EFDAE-E35D-261B-939C-7A51AE497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4006D-B960-4CAF-E104-622712FE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F9039-68AC-645F-A182-5245E313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DC27-35E5-D070-0719-904D84BD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13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D58E5-F702-4FB2-825E-1F78CC47E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2A938-8873-1C0B-3E6A-312AA54C3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3B13B-4056-3330-BF6C-D956D3A8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2FC0A-1B81-2C52-1646-54920619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F671-B4FD-E4F8-13B8-D85CD0C8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683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046B-F084-2ABD-0C7C-C8924C3D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FDE9-BB11-B7C1-B848-D78C913CB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E56D-1064-3FCC-E56B-C03FA4A5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D6410-1331-E507-FCA7-71D008E4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4CEE6-F149-FE9F-5F93-1C4252EF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73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4F34-CFDC-5459-6BEB-0C24F28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74FAE-5F80-40D5-D39B-A4437229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0696E-E950-19BD-A596-567AFA18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10A88-05DF-0C86-8B6E-D92B7B73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A5CBE-1896-6B47-E442-893B99BB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161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7D28-E3A1-2615-3C3E-6F343315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86F-0CDB-CDD8-4F10-21620F267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11169-1A8E-A2CE-3CD1-402D2F1A2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8FEBA-BE62-A645-DED0-BF7B5F02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B3C8-862A-AE04-9576-D1FE608E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1A1BC-29B7-8A77-0DE3-E2C76B1B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74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5FEF-9D27-EAF7-5713-31022699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15C0F-587B-E921-4CD4-86C7A29AC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35F78-2ED6-36CE-572D-71444F21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3B0F6-9B8A-3845-55FD-9140B29B9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C068A-A227-1669-903D-9802E2D94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E9ABE-ECCB-1ED2-5A18-853CA929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D36FE-D804-60E1-5771-E91A4DAD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899D7-CF87-7EC3-7DB2-A2317393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474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6259-DDA7-1493-54AF-F7ABA78A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8943-E663-6DCF-E516-2CA90FFE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627C8-EF59-1E1C-26D9-CB3085C7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6C464-C26A-8962-092B-7EBAE752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57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8AA61-F072-E047-3C1C-D73E6072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14B9D-2A0B-B54A-6FB5-673BB013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E2D76-E063-AFCE-F318-07AE65D1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9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8456-408C-F9E3-4DF7-80E5A59E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A644-C721-8345-EA2F-36077555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9C864-E29C-3903-63A7-8F93B68F3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4767E-3D69-F0D9-FC8F-8C3F7F47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8878B-694F-72AE-1B69-7B05D0D9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91E9A-8BF4-C066-A5D9-1CA4F8DF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165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AB6C-F07B-0FC3-D107-C1532C98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CF78A-DC88-B130-2042-5CE3D4D00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89789-CFF2-23AD-0FA8-13A00A40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23A52-4046-4342-EDC7-6C067657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46583-AD65-BB2C-B28F-A50072EF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6F8EC-6D1C-978E-BF76-D0B68D0E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04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5C3F1-8B74-6CF9-B95B-E2C10AA2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8F56F-C30E-C00F-D25F-67FCDA72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1B16-8FC2-3698-F49C-892651C54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65C9-039C-E37D-F85C-FD0354611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4D49-EA36-21BB-2C05-BFA39B32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D2E0-CA70-3342-8F12-00C5F31E1B2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26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307D-BAD3-B8B4-B3F1-A9DF89436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Gender differences in grant allocation: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methods and findings</a:t>
            </a:r>
            <a:endParaRPr lang="en-NL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A3A1-A0DE-E286-AD94-5F0FEAF6B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/>
          </a:p>
          <a:p>
            <a:r>
              <a:rPr lang="en-US" dirty="0"/>
              <a:t>Peter van den Besselaar &amp; Charlie Mom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TMC Research Amsterdam - Vrije Universiteit Amsterdam</a:t>
            </a:r>
            <a:endParaRPr lang="en-NL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4C607-CA48-4FA7-2C3B-D9D7C692A8D8}"/>
              </a:ext>
            </a:extLst>
          </p:cNvPr>
          <p:cNvSpPr txBox="1"/>
          <p:nvPr/>
        </p:nvSpPr>
        <p:spPr>
          <a:xfrm>
            <a:off x="3100727" y="6081713"/>
            <a:ext cx="62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Presentation for the 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GRANteD Conference - </a:t>
            </a:r>
            <a:r>
              <a:rPr lang="en-GB" dirty="0">
                <a:solidFill>
                  <a:srgbClr val="C00000"/>
                </a:solidFill>
              </a:rPr>
              <a:t>October</a:t>
            </a:r>
            <a:r>
              <a:rPr lang="en-US" dirty="0">
                <a:solidFill>
                  <a:srgbClr val="C00000"/>
                </a:solidFill>
              </a:rPr>
              <a:t> 19, 2023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AECBE-1B82-3778-AEB9-486813D6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372" y="342872"/>
            <a:ext cx="2676376" cy="304826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93006E3-08F2-61BC-CD64-924FEFC73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9" y="219070"/>
            <a:ext cx="2709882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3550-B61A-D52B-8817-6BA45CE5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b) Bias in rewards and recognition 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4C0B-2F44-EA55-D2F1-909C96D6EA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Case: cum laude for PhD thesis</a:t>
            </a:r>
          </a:p>
          <a:p>
            <a:pPr lvl="1"/>
            <a:r>
              <a:rPr lang="en-US" dirty="0"/>
              <a:t>about 5% of all – highly selective</a:t>
            </a:r>
          </a:p>
          <a:p>
            <a:pPr lvl="1"/>
            <a:r>
              <a:rPr lang="en-US" dirty="0"/>
              <a:t>two third are male</a:t>
            </a:r>
          </a:p>
          <a:p>
            <a:pPr lvl="1"/>
            <a:endParaRPr lang="en-US" dirty="0"/>
          </a:p>
          <a:p>
            <a:r>
              <a:rPr lang="en-US" dirty="0"/>
              <a:t>Based on the quality?</a:t>
            </a:r>
          </a:p>
          <a:p>
            <a:pPr lvl="1"/>
            <a:r>
              <a:rPr lang="en-US" dirty="0"/>
              <a:t>of the thesis </a:t>
            </a:r>
          </a:p>
          <a:p>
            <a:pPr lvl="1"/>
            <a:r>
              <a:rPr lang="en-US" dirty="0"/>
              <a:t>of the PhD student</a:t>
            </a:r>
          </a:p>
          <a:p>
            <a:endParaRPr lang="en-US" dirty="0"/>
          </a:p>
          <a:p>
            <a:r>
              <a:rPr lang="en-US" dirty="0"/>
              <a:t>That seems not the case</a:t>
            </a:r>
          </a:p>
          <a:p>
            <a:pPr lvl="1"/>
            <a:r>
              <a:rPr lang="en-US" dirty="0"/>
              <a:t>controlling for merit variables, the gender difference remains the same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A78482-4F1A-D4C4-21DA-BF27E38C5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Next slide shows the findings</a:t>
            </a:r>
            <a:endParaRPr lang="en-US" sz="2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BD4A-BD90-1384-F45C-587C4BEF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D9A0E-416A-EFEF-6644-D131EEF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0BCBB-6FE2-7802-E353-D0BFC4AD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376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3780-AE53-E4FE-5A2B-80A3B0E3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7B649-ED8C-14EF-A491-97A2F104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82F52-7B72-5C4A-ECAB-019331AD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11</a:t>
            </a:fld>
            <a:endParaRPr lang="en-NL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9BE3F9F-ECE2-6D3F-4987-1BA741D2F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22771"/>
              </p:ext>
            </p:extLst>
          </p:nvPr>
        </p:nvGraphicFramePr>
        <p:xfrm>
          <a:off x="659524" y="353624"/>
          <a:ext cx="10694277" cy="6047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451">
                  <a:extLst>
                    <a:ext uri="{9D8B030D-6E8A-4147-A177-3AD203B41FA5}">
                      <a16:colId xmlns:a16="http://schemas.microsoft.com/office/drawing/2014/main" val="1448158920"/>
                    </a:ext>
                  </a:extLst>
                </a:gridCol>
                <a:gridCol w="1055600">
                  <a:extLst>
                    <a:ext uri="{9D8B030D-6E8A-4147-A177-3AD203B41FA5}">
                      <a16:colId xmlns:a16="http://schemas.microsoft.com/office/drawing/2014/main" val="3099633985"/>
                    </a:ext>
                  </a:extLst>
                </a:gridCol>
                <a:gridCol w="938312">
                  <a:extLst>
                    <a:ext uri="{9D8B030D-6E8A-4147-A177-3AD203B41FA5}">
                      <a16:colId xmlns:a16="http://schemas.microsoft.com/office/drawing/2014/main" val="1956808107"/>
                    </a:ext>
                  </a:extLst>
                </a:gridCol>
                <a:gridCol w="1132146">
                  <a:extLst>
                    <a:ext uri="{9D8B030D-6E8A-4147-A177-3AD203B41FA5}">
                      <a16:colId xmlns:a16="http://schemas.microsoft.com/office/drawing/2014/main" val="3417134384"/>
                    </a:ext>
                  </a:extLst>
                </a:gridCol>
                <a:gridCol w="451870">
                  <a:extLst>
                    <a:ext uri="{9D8B030D-6E8A-4147-A177-3AD203B41FA5}">
                      <a16:colId xmlns:a16="http://schemas.microsoft.com/office/drawing/2014/main" val="2849353657"/>
                    </a:ext>
                  </a:extLst>
                </a:gridCol>
                <a:gridCol w="938312">
                  <a:extLst>
                    <a:ext uri="{9D8B030D-6E8A-4147-A177-3AD203B41FA5}">
                      <a16:colId xmlns:a16="http://schemas.microsoft.com/office/drawing/2014/main" val="2059496586"/>
                    </a:ext>
                  </a:extLst>
                </a:gridCol>
                <a:gridCol w="1060539">
                  <a:extLst>
                    <a:ext uri="{9D8B030D-6E8A-4147-A177-3AD203B41FA5}">
                      <a16:colId xmlns:a16="http://schemas.microsoft.com/office/drawing/2014/main" val="4200156584"/>
                    </a:ext>
                  </a:extLst>
                </a:gridCol>
                <a:gridCol w="1025968">
                  <a:extLst>
                    <a:ext uri="{9D8B030D-6E8A-4147-A177-3AD203B41FA5}">
                      <a16:colId xmlns:a16="http://schemas.microsoft.com/office/drawing/2014/main" val="3988369323"/>
                    </a:ext>
                  </a:extLst>
                </a:gridCol>
                <a:gridCol w="1037079">
                  <a:extLst>
                    <a:ext uri="{9D8B030D-6E8A-4147-A177-3AD203B41FA5}">
                      <a16:colId xmlns:a16="http://schemas.microsoft.com/office/drawing/2014/main" val="1332520848"/>
                    </a:ext>
                  </a:extLst>
                </a:gridCol>
              </a:tblGrid>
              <a:tr h="362410">
                <a:tc gridSpan="9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Cum laude by gender, faculty and quality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375287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S.E.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Wald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df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Sig.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Exp(B)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95% </a:t>
                      </a:r>
                      <a:r>
                        <a:rPr lang="en-GB" sz="2000" err="1">
                          <a:effectLst/>
                        </a:rPr>
                        <a:t>C.I.for</a:t>
                      </a:r>
                      <a:r>
                        <a:rPr lang="en-GB" sz="2000">
                          <a:effectLst/>
                        </a:rPr>
                        <a:t> EXP(B)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05760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Lower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Upper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893411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 versus men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-0.714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9.824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</a:rPr>
                        <a:t>0.002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</a:rPr>
                        <a:t>0.49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0.313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0.765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823068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faculty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33.673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77331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faculty(1)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-0.702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7.373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0.496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0.823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872802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faculty(2)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-1.806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0.402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20.154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0.362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477680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faculty(3)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0.988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0.594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1.697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097958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faculty(4)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-1.677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0.495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11.462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0.187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0.494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587756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faculty(5)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-1.125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0.764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2.164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0.325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1.453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633534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PhD year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-0.041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2.967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0.96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0.916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35545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relative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ipact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(PhD period)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0.042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0.838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1.021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0.839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1.241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160046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rgbClr val="FF0000"/>
                          </a:solidFill>
                          <a:effectLst/>
                        </a:rPr>
                        <a:t>total impact (PhD period)</a:t>
                      </a:r>
                      <a:endParaRPr lang="en-US" sz="2000" b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0.465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0.066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49.777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1.592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1.399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1.812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10237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rgbClr val="FF0000"/>
                          </a:solidFill>
                          <a:effectLst/>
                        </a:rPr>
                        <a:t>journal impact (PhD period)</a:t>
                      </a:r>
                      <a:endParaRPr lang="en-US" sz="2000" b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0.474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0.093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26.051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1.606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1.339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1.926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598560"/>
                  </a:ext>
                </a:extLst>
              </a:tr>
              <a:tr h="3624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-2.143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0.265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65.64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787453"/>
                  </a:ext>
                </a:extLst>
              </a:tr>
              <a:tr h="611031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Logistic regression; all PhD students in the selected faculties;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*Impact calculated over the t-3 ~ t+3 period; N=2579;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Nagelkerke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R Square: 0.177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15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4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network&#10;&#10;Description automatically generated">
            <a:extLst>
              <a:ext uri="{FF2B5EF4-FFF2-40B4-BE49-F238E27FC236}">
                <a16:creationId xmlns:a16="http://schemas.microsoft.com/office/drawing/2014/main" id="{34075694-2F6F-3E26-03EF-9A085BD2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5094"/>
            <a:ext cx="7772400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B221D-7C0B-B0D3-422A-5F5FDEED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c)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06D73-74F0-7E08-0C70-087CEDD8B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Independence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From</a:t>
            </a:r>
            <a:r>
              <a:rPr lang="en-US" dirty="0"/>
              <a:t> the early research      environment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To</a:t>
            </a:r>
            <a:r>
              <a:rPr lang="en-US" dirty="0"/>
              <a:t> building up an own agenda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Aspects of independence</a:t>
            </a:r>
          </a:p>
          <a:p>
            <a:pPr lvl="1"/>
            <a:r>
              <a:rPr lang="en-US" dirty="0"/>
              <a:t>Former supervisor’s place in the ego network of the researcher</a:t>
            </a:r>
          </a:p>
          <a:p>
            <a:pPr lvl="1"/>
            <a:r>
              <a:rPr lang="en-US" dirty="0"/>
              <a:t>Papers without the supervisor</a:t>
            </a:r>
          </a:p>
          <a:p>
            <a:pPr lvl="1"/>
            <a:r>
              <a:rPr lang="en-US" dirty="0"/>
              <a:t>Research topics without supervisor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CF2B5-5E07-E145-43E4-A1E9CA6D7B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Works as expected: increasing average independence through the career.</a:t>
            </a:r>
          </a:p>
          <a:p>
            <a:pPr lvl="1"/>
            <a:r>
              <a:rPr lang="en-US" dirty="0"/>
              <a:t>But not uniformly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4072F-32F9-8D67-8071-61F89EF2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871BF-5FDC-3A6E-1F38-C276BDFC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21599-8E49-63C3-4DE8-63E08361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29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9019-70A3-CA14-B3AD-58AA89BB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d) Cognitive mobility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F830-B273-99A7-F241-7FDA9E77EF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Concept</a:t>
            </a:r>
          </a:p>
          <a:p>
            <a:pPr lvl="1"/>
            <a:r>
              <a:rPr lang="en-US" dirty="0"/>
              <a:t>Entering over time into new research fields/topics</a:t>
            </a:r>
          </a:p>
          <a:p>
            <a:endParaRPr lang="en-US" dirty="0"/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Scival (Scopus) topic classification</a:t>
            </a:r>
          </a:p>
          <a:p>
            <a:pPr lvl="1"/>
            <a:r>
              <a:rPr lang="en-US" dirty="0"/>
              <a:t>Comparing covered topics per career phase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48A5-98E3-B127-3088-8AF42DCA6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Questions:</a:t>
            </a:r>
          </a:p>
          <a:p>
            <a:endParaRPr lang="en-US" dirty="0"/>
          </a:p>
          <a:p>
            <a:r>
              <a:rPr lang="en-US" dirty="0"/>
              <a:t>Cognitive mobility in career phases</a:t>
            </a:r>
          </a:p>
          <a:p>
            <a:pPr lvl="1"/>
            <a:endParaRPr lang="en-US" dirty="0"/>
          </a:p>
          <a:p>
            <a:r>
              <a:rPr lang="en-US" dirty="0"/>
              <a:t>Effect of cognitive mobility career</a:t>
            </a:r>
          </a:p>
          <a:p>
            <a:pPr lvl="1"/>
            <a:endParaRPr lang="en-US" dirty="0"/>
          </a:p>
          <a:p>
            <a:r>
              <a:rPr lang="en-US" dirty="0"/>
              <a:t>Gender differences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67E60-AFEC-2BD7-1AC9-E6E8DF23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5FAD1-4A1B-E523-A6DA-0DD4345F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A48A8-CE81-29A1-727F-4384258B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08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1934-AF7D-3105-A004-8B94C9FD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e) Gender stereotyping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B4B0-6303-6A37-F3B5-7DF548AB9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Detecting gender stereotyping in review reports</a:t>
            </a:r>
          </a:p>
          <a:p>
            <a:endParaRPr lang="en-US" dirty="0"/>
          </a:p>
          <a:p>
            <a:r>
              <a:rPr lang="en-US" dirty="0"/>
              <a:t>Linguistic analysis </a:t>
            </a:r>
          </a:p>
          <a:p>
            <a:pPr lvl="1"/>
            <a:r>
              <a:rPr lang="en-US" dirty="0"/>
              <a:t>Based on word categories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01B03-FF0A-166F-C915-00760B4422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Gendered language can be identified</a:t>
            </a:r>
          </a:p>
          <a:p>
            <a:endParaRPr lang="en-US" dirty="0"/>
          </a:p>
          <a:p>
            <a:r>
              <a:rPr lang="en-US" dirty="0"/>
              <a:t>Mediates the effect of gender on the panel scores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071D5-0FB8-2C6C-D2AA-B695CA55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D1893-BA5D-74BF-7630-611BD52C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08452-3D07-C15D-9D4F-CC7701A3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14</a:t>
            </a:fld>
            <a:endParaRPr lang="en-NL"/>
          </a:p>
        </p:txBody>
      </p:sp>
      <p:pic>
        <p:nvPicPr>
          <p:cNvPr id="9" name="Picture 8" descr="A blue line with black text&#10;&#10;Description automatically generated">
            <a:extLst>
              <a:ext uri="{FF2B5EF4-FFF2-40B4-BE49-F238E27FC236}">
                <a16:creationId xmlns:a16="http://schemas.microsoft.com/office/drawing/2014/main" id="{C3E6B988-0BDE-64FF-A244-8518725B8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64" y="4749800"/>
            <a:ext cx="4851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FF408-F5C0-459A-BCDF-F866B569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65" y="2372223"/>
            <a:ext cx="7009419" cy="4133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E89F1-47B8-554F-B5D3-9B6257C9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f) Self-presentation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1E076D1-C263-4599-9F40-0857791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BestPrac - EARMA virtual meeting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3008A32-C9B3-44DE-80AD-57A382AE60A8}"/>
              </a:ext>
            </a:extLst>
          </p:cNvPr>
          <p:cNvSpPr/>
          <p:nvPr/>
        </p:nvSpPr>
        <p:spPr>
          <a:xfrm>
            <a:off x="11199056" y="3928939"/>
            <a:ext cx="154744" cy="365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ping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E37C18D-B655-4A25-872B-911A3069D3E4}"/>
              </a:ext>
            </a:extLst>
          </p:cNvPr>
          <p:cNvSpPr/>
          <p:nvPr/>
        </p:nvSpPr>
        <p:spPr>
          <a:xfrm rot="10800000">
            <a:off x="6630505" y="3547837"/>
            <a:ext cx="154744" cy="365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6926842-29DD-4332-A750-3FA803AE7AB0}"/>
              </a:ext>
            </a:extLst>
          </p:cNvPr>
          <p:cNvSpPr/>
          <p:nvPr/>
        </p:nvSpPr>
        <p:spPr>
          <a:xfrm rot="10800000">
            <a:off x="7397203" y="3547837"/>
            <a:ext cx="154744" cy="365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4809C5E-B182-4EAB-982D-E1856718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15, 2021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688F262-4D4F-4038-8FDB-009366B6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AA5B-4015-C046-9055-3BCA033EB321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2B0ECD-CC0D-4376-A97F-5E7BDC400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748" y="3419143"/>
            <a:ext cx="396274" cy="493819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8929208E-AC8C-4FC1-98F2-5FA97831DF8D}"/>
              </a:ext>
            </a:extLst>
          </p:cNvPr>
          <p:cNvSpPr/>
          <p:nvPr/>
        </p:nvSpPr>
        <p:spPr>
          <a:xfrm>
            <a:off x="8818275" y="4799526"/>
            <a:ext cx="154744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ping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CDE54B-914A-489D-AF4A-58E950ADCA2A}"/>
              </a:ext>
            </a:extLst>
          </p:cNvPr>
          <p:cNvSpPr/>
          <p:nvPr/>
        </p:nvSpPr>
        <p:spPr>
          <a:xfrm>
            <a:off x="8740903" y="3883399"/>
            <a:ext cx="154744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6A7329-3D98-4891-87FB-D0DC6B22D9FC}"/>
              </a:ext>
            </a:extLst>
          </p:cNvPr>
          <p:cNvSpPr/>
          <p:nvPr/>
        </p:nvSpPr>
        <p:spPr>
          <a:xfrm>
            <a:off x="8610599" y="5488029"/>
            <a:ext cx="3426299" cy="87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5C0F1-42FA-914B-A149-8DBE4BDBE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125" y="1707730"/>
            <a:ext cx="5289036" cy="435133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Self-presentation in the interview has a strong effect on the ranking</a:t>
            </a:r>
          </a:p>
          <a:p>
            <a:pPr lvl="1"/>
            <a:r>
              <a:rPr lang="en-US" dirty="0"/>
              <a:t>Van </a:t>
            </a:r>
            <a:r>
              <a:rPr lang="en-US" dirty="0" err="1"/>
              <a:t>Arensbergen</a:t>
            </a:r>
            <a:r>
              <a:rPr lang="en-US" dirty="0"/>
              <a:t> et al., HEP 2013</a:t>
            </a:r>
          </a:p>
          <a:p>
            <a:endParaRPr lang="en-US" dirty="0"/>
          </a:p>
          <a:p>
            <a:r>
              <a:rPr lang="en-US" dirty="0"/>
              <a:t>Analyzing project proposal text</a:t>
            </a:r>
          </a:p>
          <a:p>
            <a:pPr lvl="1"/>
            <a:r>
              <a:rPr lang="en-US" dirty="0"/>
              <a:t>Some gender differences in language use between men and women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Example, one panel:</a:t>
            </a:r>
          </a:p>
          <a:p>
            <a:pPr lvl="1"/>
            <a:r>
              <a:rPr lang="en-US" dirty="0"/>
              <a:t>Project proposal length and the share of ‘non-technical words’ show significant gender differences</a:t>
            </a:r>
          </a:p>
          <a:p>
            <a:pPr lvl="1"/>
            <a:r>
              <a:rPr lang="en-US" dirty="0"/>
              <a:t>Both benefitting men.</a:t>
            </a:r>
          </a:p>
          <a:p>
            <a:pPr lvl="1"/>
            <a:r>
              <a:rPr lang="en-US" dirty="0"/>
              <a:t>Approx. 64% of the effect of gender is mediated through language use.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B7B491-70DC-B564-4B94-A007538D58D3}"/>
              </a:ext>
            </a:extLst>
          </p:cNvPr>
          <p:cNvSpPr/>
          <p:nvPr/>
        </p:nvSpPr>
        <p:spPr>
          <a:xfrm>
            <a:off x="5456355" y="3344190"/>
            <a:ext cx="396274" cy="526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0" grpId="0" animBg="1"/>
      <p:bldP spid="13" grpId="0" animBg="1"/>
      <p:bldP spid="3" grpId="0" uiExpand="1" build="p"/>
      <p:bldP spid="3" grpId="1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0E4C55-8053-849E-F8D7-CE4DFAD4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3. Issues when studying gender bias in grant allocation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0C59DA-DF2E-BB7B-5756-CDD768D38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7062"/>
            <a:ext cx="5181600" cy="45899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Heterogeneity:</a:t>
            </a:r>
          </a:p>
          <a:p>
            <a:pPr lvl="1"/>
            <a:r>
              <a:rPr lang="en-US" dirty="0"/>
              <a:t>Grants for more fields</a:t>
            </a:r>
          </a:p>
          <a:p>
            <a:pPr lvl="1"/>
            <a:r>
              <a:rPr lang="en-US" dirty="0"/>
              <a:t>Panels covering more fields </a:t>
            </a:r>
          </a:p>
          <a:p>
            <a:pPr lvl="1"/>
            <a:r>
              <a:rPr lang="en-US" dirty="0"/>
              <a:t>Different grant types included</a:t>
            </a:r>
          </a:p>
          <a:p>
            <a:pPr lvl="1"/>
            <a:r>
              <a:rPr lang="en-US" dirty="0"/>
              <a:t>Applicants differ in many respects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analyze homogeneous panels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problem: N</a:t>
            </a:r>
          </a:p>
          <a:p>
            <a:endParaRPr lang="en-US" dirty="0"/>
          </a:p>
          <a:p>
            <a:r>
              <a:rPr lang="en-US" dirty="0"/>
              <a:t>Female vs male applications</a:t>
            </a:r>
          </a:p>
          <a:p>
            <a:pPr lvl="1"/>
            <a:r>
              <a:rPr lang="en-US" dirty="0"/>
              <a:t>Individual career grants</a:t>
            </a:r>
          </a:p>
          <a:p>
            <a:pPr lvl="1"/>
            <a:r>
              <a:rPr lang="en-US" dirty="0"/>
              <a:t>Mixed gender applicant teams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/>
              <a:t>Applicant configurations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/>
              <a:t>v, m, </a:t>
            </a:r>
            <a:r>
              <a:rPr lang="en-US" dirty="0" err="1"/>
              <a:t>vm</a:t>
            </a:r>
            <a:r>
              <a:rPr lang="en-US" dirty="0"/>
              <a:t>, </a:t>
            </a:r>
            <a:r>
              <a:rPr lang="en-US" dirty="0" err="1"/>
              <a:t>vvv</a:t>
            </a:r>
            <a:r>
              <a:rPr lang="en-US" dirty="0"/>
              <a:t>, </a:t>
            </a:r>
            <a:r>
              <a:rPr lang="en-US" dirty="0" err="1"/>
              <a:t>vvm</a:t>
            </a:r>
            <a:r>
              <a:rPr lang="en-US" dirty="0"/>
              <a:t>, </a:t>
            </a:r>
            <a:r>
              <a:rPr lang="en-US" dirty="0" err="1"/>
              <a:t>vmm</a:t>
            </a:r>
            <a:r>
              <a:rPr lang="en-US" dirty="0"/>
              <a:t>, mmm, etc.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BE4739-20C4-D346-7A63-8718E641B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7062"/>
            <a:ext cx="5181600" cy="458990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Small samples</a:t>
            </a:r>
          </a:p>
          <a:p>
            <a:pPr lvl="1"/>
            <a:r>
              <a:rPr lang="en-US" dirty="0"/>
              <a:t>Low power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Analyze patterns in non-significant findings </a:t>
            </a:r>
          </a:p>
          <a:p>
            <a:pPr lvl="1"/>
            <a:endParaRPr lang="en-US" dirty="0"/>
          </a:p>
          <a:p>
            <a:r>
              <a:rPr lang="en-US" dirty="0"/>
              <a:t>Including relevant covariates</a:t>
            </a:r>
          </a:p>
          <a:p>
            <a:pPr lvl="1"/>
            <a:r>
              <a:rPr lang="en-US" dirty="0"/>
              <a:t>Are these available?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Good arguments why not needed?</a:t>
            </a:r>
          </a:p>
          <a:p>
            <a:pPr lvl="1"/>
            <a:endParaRPr lang="en-US" dirty="0"/>
          </a:p>
          <a:p>
            <a:r>
              <a:rPr lang="en-US" dirty="0"/>
              <a:t>Direct and indirect bias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DAFD-E915-F296-7F64-E98F4803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B9B7D-1F79-09AB-F90B-EA7A2D4E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DB1C8-A0D1-BC7C-7C65-3C17A922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97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8A4EA8-562B-E407-D86D-55099F4E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Direct and indirect effects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8E618-958D-ACC0-5269-ADE9022E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733B-852A-4EBF-FBCF-72299370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68C2D-6E1C-7E06-72C0-73E6DE9D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17</a:t>
            </a:fld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E1A65-ACD6-DDA9-2C26-F54BE7867E36}"/>
              </a:ext>
            </a:extLst>
          </p:cNvPr>
          <p:cNvSpPr txBox="1"/>
          <p:nvPr/>
        </p:nvSpPr>
        <p:spPr>
          <a:xfrm>
            <a:off x="8854440" y="3429000"/>
            <a:ext cx="18338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scores / decision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60A20-05CA-A058-261B-E034D11DB7D7}"/>
              </a:ext>
            </a:extLst>
          </p:cNvPr>
          <p:cNvSpPr txBox="1"/>
          <p:nvPr/>
        </p:nvSpPr>
        <p:spPr>
          <a:xfrm>
            <a:off x="6551468" y="2516833"/>
            <a:ext cx="10126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gender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FB852-7055-2F0B-81CE-B68DB2591212}"/>
              </a:ext>
            </a:extLst>
          </p:cNvPr>
          <p:cNvSpPr txBox="1"/>
          <p:nvPr/>
        </p:nvSpPr>
        <p:spPr>
          <a:xfrm>
            <a:off x="5730240" y="3244334"/>
            <a:ext cx="149202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merit /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B910F-431A-54A4-FF86-E9EFB8425B7B}"/>
              </a:ext>
            </a:extLst>
          </p:cNvPr>
          <p:cNvSpPr txBox="1"/>
          <p:nvPr/>
        </p:nvSpPr>
        <p:spPr>
          <a:xfrm>
            <a:off x="6209610" y="4222403"/>
            <a:ext cx="15646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other relevant variables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8979AE-A346-8F8D-0032-113959844554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7564120" y="2701499"/>
            <a:ext cx="1290320" cy="9121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F27599-C1C7-D71C-2664-0E6DFDF35684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7222262" y="3567500"/>
            <a:ext cx="1632178" cy="461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CFEE7D-9BE8-1B0F-E434-CB8F24750004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 flipV="1">
            <a:off x="7774250" y="3613666"/>
            <a:ext cx="1080190" cy="9319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6DF95DA-8425-2401-58B1-BA19DD7892B8}"/>
              </a:ext>
            </a:extLst>
          </p:cNvPr>
          <p:cNvSpPr txBox="1"/>
          <p:nvPr/>
        </p:nvSpPr>
        <p:spPr>
          <a:xfrm>
            <a:off x="8206740" y="2462865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Direct effect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817766-CC06-2B4F-0322-F662DDFBC210}"/>
              </a:ext>
            </a:extLst>
          </p:cNvPr>
          <p:cNvSpPr txBox="1"/>
          <p:nvPr/>
        </p:nvSpPr>
        <p:spPr>
          <a:xfrm>
            <a:off x="878840" y="3759865"/>
            <a:ext cx="18338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gender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63AE8C-3E1D-92FD-5CD1-FD4FE68ED5C6}"/>
              </a:ext>
            </a:extLst>
          </p:cNvPr>
          <p:cNvSpPr txBox="1"/>
          <p:nvPr/>
        </p:nvSpPr>
        <p:spPr>
          <a:xfrm>
            <a:off x="2979420" y="3382833"/>
            <a:ext cx="18338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work situation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9CDF4C-5491-2C1B-3637-86640F3528EA}"/>
              </a:ext>
            </a:extLst>
          </p:cNvPr>
          <p:cNvSpPr txBox="1"/>
          <p:nvPr/>
        </p:nvSpPr>
        <p:spPr>
          <a:xfrm>
            <a:off x="2979420" y="4176237"/>
            <a:ext cx="18338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Private situation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845CDD-3777-951B-1E3C-A138A4EF18C3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2712720" y="3567499"/>
            <a:ext cx="266700" cy="3770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64E524-8D0F-C8DE-C629-61C29B74A165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2712720" y="3944531"/>
            <a:ext cx="266700" cy="4163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A705CF-4B2D-56A4-E1FB-55E810FF1403}"/>
              </a:ext>
            </a:extLst>
          </p:cNvPr>
          <p:cNvCxnSpPr>
            <a:cxnSpLocks/>
            <a:stCxn id="31" idx="3"/>
            <a:endCxn id="11" idx="1"/>
          </p:cNvCxnSpPr>
          <p:nvPr/>
        </p:nvCxnSpPr>
        <p:spPr>
          <a:xfrm>
            <a:off x="4813300" y="3567499"/>
            <a:ext cx="91694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DAE405-D4E2-A7DA-E52C-935FD91072CA}"/>
              </a:ext>
            </a:extLst>
          </p:cNvPr>
          <p:cNvCxnSpPr>
            <a:cxnSpLocks/>
            <a:stCxn id="32" idx="3"/>
            <a:endCxn id="12" idx="1"/>
          </p:cNvCxnSpPr>
          <p:nvPr/>
        </p:nvCxnSpPr>
        <p:spPr>
          <a:xfrm>
            <a:off x="4813300" y="4360903"/>
            <a:ext cx="1396310" cy="1846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8FDC93-5505-7A05-49AD-94A2B9DB6AB0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 flipV="1">
            <a:off x="4813300" y="3567500"/>
            <a:ext cx="916940" cy="79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ACEFF3-F634-7EB2-DFB0-6686F79F84AA}"/>
              </a:ext>
            </a:extLst>
          </p:cNvPr>
          <p:cNvCxnSpPr>
            <a:cxnSpLocks/>
            <a:stCxn id="31" idx="3"/>
            <a:endCxn id="12" idx="1"/>
          </p:cNvCxnSpPr>
          <p:nvPr/>
        </p:nvCxnSpPr>
        <p:spPr>
          <a:xfrm>
            <a:off x="4813300" y="3567499"/>
            <a:ext cx="1396310" cy="9780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B20175C-F911-630B-1F51-74F830E2D399}"/>
              </a:ext>
            </a:extLst>
          </p:cNvPr>
          <p:cNvSpPr txBox="1"/>
          <p:nvPr/>
        </p:nvSpPr>
        <p:spPr>
          <a:xfrm>
            <a:off x="4332374" y="5428615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Indirect effect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B3BE60-BEBD-92D0-8067-62EA3F6191A0}"/>
              </a:ext>
            </a:extLst>
          </p:cNvPr>
          <p:cNvCxnSpPr>
            <a:cxnSpLocks/>
          </p:cNvCxnSpPr>
          <p:nvPr/>
        </p:nvCxnSpPr>
        <p:spPr>
          <a:xfrm flipH="1">
            <a:off x="8209280" y="2832197"/>
            <a:ext cx="401320" cy="3428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54DBAB-6B14-C31C-3DCA-E17CE710E75B}"/>
              </a:ext>
            </a:extLst>
          </p:cNvPr>
          <p:cNvCxnSpPr>
            <a:cxnSpLocks/>
          </p:cNvCxnSpPr>
          <p:nvPr/>
        </p:nvCxnSpPr>
        <p:spPr>
          <a:xfrm flipV="1">
            <a:off x="5011477" y="4415019"/>
            <a:ext cx="341918" cy="9670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3F518AC-D89A-5704-4543-FF298E70AE81}"/>
              </a:ext>
            </a:extLst>
          </p:cNvPr>
          <p:cNvSpPr/>
          <p:nvPr/>
        </p:nvSpPr>
        <p:spPr>
          <a:xfrm>
            <a:off x="2660073" y="3157582"/>
            <a:ext cx="2436668" cy="7685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3F4340F-F103-454C-4BBB-B9F20F03F232}"/>
              </a:ext>
            </a:extLst>
          </p:cNvPr>
          <p:cNvSpPr/>
          <p:nvPr/>
        </p:nvSpPr>
        <p:spPr>
          <a:xfrm>
            <a:off x="2678026" y="3980291"/>
            <a:ext cx="2436668" cy="7685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05BBDA-B4A1-56EA-517F-D7B68A2E9D84}"/>
              </a:ext>
            </a:extLst>
          </p:cNvPr>
          <p:cNvSpPr/>
          <p:nvPr/>
        </p:nvSpPr>
        <p:spPr>
          <a:xfrm>
            <a:off x="5573916" y="1882675"/>
            <a:ext cx="5138303" cy="37652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923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9" grpId="0"/>
      <p:bldP spid="30" grpId="0" animBg="1"/>
      <p:bldP spid="31" grpId="0" animBg="1"/>
      <p:bldP spid="32" grpId="0" animBg="1"/>
      <p:bldP spid="55" grpId="0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9E377A-7A85-F48C-99BC-07072E7D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How to handle indirect effects?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7AFD78-F30A-0EBA-F244-5143F815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Without studying the mechanisms directly, one can include them  through mediation analysis.</a:t>
            </a:r>
          </a:p>
          <a:p>
            <a:endParaRPr lang="en-US" dirty="0"/>
          </a:p>
          <a:p>
            <a:r>
              <a:rPr lang="en-US" dirty="0"/>
              <a:t>The mechanisms are an interesting subject for studying</a:t>
            </a:r>
          </a:p>
          <a:p>
            <a:pPr lvl="1"/>
            <a:r>
              <a:rPr lang="en-US" dirty="0"/>
              <a:t>Outside the scope of GRANteD.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6C1DB-F2C0-D729-76A0-947FCBE7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A6478-742B-582D-7095-EC880960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90DA0-FCB8-D38C-D5FE-2AC44B74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28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D420-D87C-CB84-A113-39553C54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4. Gender bias in grant allocation?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8E1D-494B-D877-31CE-58EC5C2F8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603" y="1825625"/>
            <a:ext cx="10166131" cy="4351338"/>
          </a:xfrm>
        </p:spPr>
        <p:txBody>
          <a:bodyPr>
            <a:normAutofit/>
          </a:bodyPr>
          <a:lstStyle/>
          <a:p>
            <a:r>
              <a:rPr lang="en-US" dirty="0" err="1"/>
              <a:t>GRANteD</a:t>
            </a:r>
            <a:r>
              <a:rPr lang="en-US" dirty="0"/>
              <a:t>: twelve cases in six countries </a:t>
            </a:r>
          </a:p>
          <a:p>
            <a:pPr lvl="1"/>
            <a:r>
              <a:rPr lang="en-US" dirty="0"/>
              <a:t>Austria: FWF</a:t>
            </a:r>
          </a:p>
          <a:p>
            <a:pPr lvl="1"/>
            <a:r>
              <a:rPr lang="en-US" dirty="0"/>
              <a:t>Germany: DFG; HF</a:t>
            </a:r>
          </a:p>
          <a:p>
            <a:pPr lvl="1"/>
            <a:r>
              <a:rPr lang="en-US" dirty="0"/>
              <a:t>Ireland: STI</a:t>
            </a:r>
          </a:p>
          <a:p>
            <a:pPr lvl="1"/>
            <a:r>
              <a:rPr lang="en-US" dirty="0"/>
              <a:t>Spain: Galicia </a:t>
            </a:r>
          </a:p>
          <a:p>
            <a:pPr lvl="1"/>
            <a:r>
              <a:rPr lang="en-US" dirty="0"/>
              <a:t>Sweden: </a:t>
            </a:r>
            <a:r>
              <a:rPr lang="en-GB" dirty="0"/>
              <a:t>VR-MH (WP3); VR-NAT &amp; Formas (WP3); </a:t>
            </a:r>
            <a:r>
              <a:rPr lang="en-US" dirty="0"/>
              <a:t>MRC; SRC-med; SRC </a:t>
            </a:r>
          </a:p>
          <a:p>
            <a:pPr lvl="1"/>
            <a:r>
              <a:rPr lang="en-US" dirty="0"/>
              <a:t>The Netherlands: NWO Veni; 2000/2005 cohort (WP3)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large reference studies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C1F011-6500-93CF-A290-83BA9DA5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9380-2E0A-A2D1-2099-745A2ED2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CD7CA-5772-CE81-C1CC-AB6D1B0C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665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2210-4E1F-6BDF-189C-74818FC4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Acknowledgments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C7CAC-AABB-39A6-1BE0-1A9A6B42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/>
              <a:t>This presentation uses the following material from the </a:t>
            </a:r>
            <a:r>
              <a:rPr lang="en-GB" sz="2000" dirty="0" err="1"/>
              <a:t>GRANteD</a:t>
            </a:r>
            <a:r>
              <a:rPr lang="en-GB" sz="2000" dirty="0"/>
              <a:t> project</a:t>
            </a:r>
          </a:p>
          <a:p>
            <a:endParaRPr lang="en-GB" sz="2000" dirty="0"/>
          </a:p>
          <a:p>
            <a:r>
              <a:rPr lang="en-GB" sz="2000" dirty="0"/>
              <a:t>D2.1: Theoretical framework</a:t>
            </a:r>
          </a:p>
          <a:p>
            <a:pPr lvl="1"/>
            <a:r>
              <a:rPr lang="en-GB" sz="2000" dirty="0"/>
              <a:t>Van den Besselaar, Mom, M</a:t>
            </a:r>
            <a:r>
              <a:rPr lang="en-US" sz="2000" dirty="0" err="1"/>
              <a:t>ö</a:t>
            </a:r>
            <a:r>
              <a:rPr lang="en-GB" sz="2000" dirty="0"/>
              <a:t>ller; Cruz-Castro, Sanz-Menendez</a:t>
            </a:r>
          </a:p>
          <a:p>
            <a:r>
              <a:rPr lang="en-GB" sz="2000" dirty="0"/>
              <a:t>D3.3: Grants and careers </a:t>
            </a:r>
          </a:p>
          <a:p>
            <a:pPr lvl="1"/>
            <a:r>
              <a:rPr lang="en-GB" sz="2000" dirty="0"/>
              <a:t>Sandstrom; Mom, Van den Besselaar, M</a:t>
            </a:r>
            <a:r>
              <a:rPr lang="en-US" sz="2000" dirty="0"/>
              <a:t>ö</a:t>
            </a:r>
            <a:r>
              <a:rPr lang="en-GB" sz="2000" dirty="0"/>
              <a:t>ller</a:t>
            </a:r>
          </a:p>
          <a:p>
            <a:r>
              <a:rPr lang="en-GB" sz="2000" dirty="0"/>
              <a:t>D4.1: Indicators</a:t>
            </a:r>
          </a:p>
          <a:p>
            <a:pPr lvl="1"/>
            <a:r>
              <a:rPr lang="en-GB" sz="2000" dirty="0"/>
              <a:t>Van den Besselaar, Mom, M</a:t>
            </a:r>
            <a:r>
              <a:rPr lang="en-US" sz="2000" dirty="0"/>
              <a:t>ö</a:t>
            </a:r>
            <a:r>
              <a:rPr lang="en-GB" sz="2000" dirty="0"/>
              <a:t>ller; Sandström; Cruz-Castro, Sanz-Menendez </a:t>
            </a:r>
          </a:p>
          <a:p>
            <a:r>
              <a:rPr lang="en-GB" sz="2000" dirty="0"/>
              <a:t>D4.2: Case studies in grant evaluation</a:t>
            </a:r>
          </a:p>
          <a:p>
            <a:pPr lvl="1"/>
            <a:r>
              <a:rPr lang="en-GB" sz="2000" dirty="0"/>
              <a:t>Van den Besselaar, Mom, M</a:t>
            </a:r>
            <a:r>
              <a:rPr lang="en-US" sz="2000" dirty="0"/>
              <a:t>ö</a:t>
            </a:r>
            <a:r>
              <a:rPr lang="en-GB" sz="2000" dirty="0"/>
              <a:t>ller; Cruz-Castro, Sanz-Menendez; </a:t>
            </a:r>
            <a:r>
              <a:rPr lang="en-GB" sz="2000" dirty="0" err="1"/>
              <a:t>Sandstr</a:t>
            </a:r>
            <a:r>
              <a:rPr lang="en-US" sz="2000" dirty="0"/>
              <a:t>ö</a:t>
            </a:r>
            <a:r>
              <a:rPr lang="en-GB" sz="2000" dirty="0"/>
              <a:t>m    </a:t>
            </a:r>
          </a:p>
          <a:p>
            <a:r>
              <a:rPr lang="en-GB" sz="2000" dirty="0"/>
              <a:t>D4.3: Overview of the cases</a:t>
            </a:r>
          </a:p>
          <a:p>
            <a:pPr lvl="1"/>
            <a:r>
              <a:rPr lang="en-GB" sz="2000" dirty="0"/>
              <a:t>M</a:t>
            </a:r>
            <a:r>
              <a:rPr lang="en-US" sz="2000" dirty="0"/>
              <a:t>ö</a:t>
            </a:r>
            <a:r>
              <a:rPr lang="en-GB" sz="2000" dirty="0"/>
              <a:t>ller, Van den Besselaar, Mom</a:t>
            </a:r>
          </a:p>
          <a:p>
            <a:r>
              <a:rPr lang="en-GB" sz="2000" dirty="0"/>
              <a:t>D6.2: Using linguistics to </a:t>
            </a:r>
            <a:r>
              <a:rPr lang="en-GB" sz="2000" dirty="0" err="1"/>
              <a:t>analyze</a:t>
            </a:r>
            <a:r>
              <a:rPr lang="en-GB" sz="2000" dirty="0"/>
              <a:t> grant evaluation</a:t>
            </a:r>
          </a:p>
          <a:p>
            <a:pPr lvl="1"/>
            <a:r>
              <a:rPr lang="en-GB" sz="2000" dirty="0"/>
              <a:t>Van den Besselaar, Mom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ACEE-C835-3F2D-488D-B21C60FC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8957-5252-B5FF-87AE-BF7F5E4D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3469-238A-7538-1CDB-19C7F737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249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D6BB22-CCD6-4C79-4DB9-3FA16C6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Bias in grant evaluation and decision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37B1B-D09F-C10B-43A3-E1A74F26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86921-7E69-AA58-9394-CD8CC054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90B21-188F-5018-45B1-8B16715B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20</a:t>
            </a:fld>
            <a:endParaRPr lang="en-NL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214D67-6C6D-9A86-D6F7-F348BBC5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85" y="1405319"/>
            <a:ext cx="7891520" cy="47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67D8-7926-BF7C-87F7-70FE9B6A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Findings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173E-EA76-6176-E648-F6DFE8603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04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Using a large set of different cases over a long period: </a:t>
            </a:r>
          </a:p>
          <a:p>
            <a:pPr lvl="1"/>
            <a:r>
              <a:rPr lang="en-US" dirty="0"/>
              <a:t>bias in favor of men tends to disappear</a:t>
            </a:r>
          </a:p>
          <a:p>
            <a:pPr lvl="1"/>
            <a:r>
              <a:rPr lang="en-US" dirty="0"/>
              <a:t>in the scores and in the grant decisions</a:t>
            </a:r>
          </a:p>
          <a:p>
            <a:pPr lvl="1"/>
            <a:r>
              <a:rPr lang="en-US" dirty="0"/>
              <a:t>some advantages for women</a:t>
            </a:r>
          </a:p>
          <a:p>
            <a:pPr lvl="1"/>
            <a:endParaRPr lang="en-US" dirty="0"/>
          </a:p>
          <a:p>
            <a:r>
              <a:rPr lang="en-US" dirty="0"/>
              <a:t>Where tested: hardly indirect gender effects</a:t>
            </a:r>
          </a:p>
          <a:p>
            <a:pPr lvl="1"/>
            <a:r>
              <a:rPr lang="en-US" dirty="0"/>
              <a:t>generational issue: </a:t>
            </a:r>
          </a:p>
          <a:p>
            <a:pPr lvl="1"/>
            <a:r>
              <a:rPr lang="en-US" dirty="0"/>
              <a:t>most GRANteD cases are about early career grants 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C5DC16-7E76-54B9-C8F2-8F0C29EF9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04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At micro level, panel differences still exist (the mixed findings)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needs to be explained?</a:t>
            </a:r>
          </a:p>
          <a:p>
            <a:pPr lvl="1"/>
            <a:r>
              <a:rPr lang="en-US" dirty="0"/>
              <a:t>differences at panel level    </a:t>
            </a:r>
          </a:p>
          <a:p>
            <a:pPr lvl="1"/>
            <a:r>
              <a:rPr lang="en-US" dirty="0"/>
              <a:t>change over time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64B831-FA00-4964-ECD6-E7471FED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AA1A7-B53C-6DB6-EED9-3C300855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C46E-6646-E97B-6691-2DAE8E1C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06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FF64-6183-4FC4-DF7E-06F0B4AA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Panel differences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5E36-9C80-7F1D-39A2-D7C13A59F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Panel characteristics influencing panel scores</a:t>
            </a:r>
          </a:p>
          <a:p>
            <a:pPr lvl="1"/>
            <a:r>
              <a:rPr lang="en-US" dirty="0"/>
              <a:t>Demography </a:t>
            </a:r>
          </a:p>
          <a:p>
            <a:pPr lvl="2"/>
            <a:r>
              <a:rPr lang="en-US" dirty="0"/>
              <a:t>Share of women</a:t>
            </a:r>
          </a:p>
          <a:p>
            <a:pPr lvl="2"/>
            <a:r>
              <a:rPr lang="en-US" dirty="0"/>
              <a:t>Experience</a:t>
            </a:r>
          </a:p>
          <a:p>
            <a:pPr lvl="2"/>
            <a:r>
              <a:rPr lang="en-US" dirty="0"/>
              <a:t>International members</a:t>
            </a:r>
          </a:p>
          <a:p>
            <a:pPr lvl="1"/>
            <a:r>
              <a:rPr lang="en-US" dirty="0"/>
              <a:t>Level of gender stereotyping</a:t>
            </a:r>
          </a:p>
          <a:p>
            <a:pPr lvl="1"/>
            <a:endParaRPr lang="en-US" dirty="0"/>
          </a:p>
          <a:p>
            <a:r>
              <a:rPr lang="en-US" dirty="0"/>
              <a:t>Need more panels to investigate this than were available</a:t>
            </a:r>
          </a:p>
          <a:p>
            <a:pPr lvl="1"/>
            <a:r>
              <a:rPr lang="en-US" dirty="0"/>
              <a:t>With data about the same variables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7B645-FB37-8BA4-3182-7EDB9253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D9EFD-31C4-3A6F-6CFF-8D053B92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BCD46-5AE2-C83A-8605-DC7ED59D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57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71FE-5674-0E78-4655-1E7B57D5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 criteria applied for men and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D51B6-FDDE-D1D5-85D5-ECCC41371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Meritocracy works for women</a:t>
            </a:r>
          </a:p>
          <a:p>
            <a:pPr lvl="1"/>
            <a:r>
              <a:rPr lang="en-US" dirty="0"/>
              <a:t>the R</a:t>
            </a:r>
            <a:r>
              <a:rPr lang="en-US" baseline="30000" dirty="0"/>
              <a:t>2 </a:t>
            </a:r>
            <a:r>
              <a:rPr lang="en-US" dirty="0"/>
              <a:t>for our meritocratic model: men = .09; women = .34</a:t>
            </a:r>
          </a:p>
          <a:p>
            <a:pPr lvl="1"/>
            <a:endParaRPr lang="en-US" dirty="0"/>
          </a:p>
          <a:p>
            <a:r>
              <a:rPr lang="en-US" dirty="0"/>
              <a:t>Different evaluation criteria</a:t>
            </a:r>
          </a:p>
          <a:p>
            <a:pPr lvl="1"/>
            <a:r>
              <a:rPr lang="en-US" dirty="0"/>
              <a:t>women become prof when they perform, men become prof </a:t>
            </a:r>
          </a:p>
          <a:p>
            <a:pPr lvl="2"/>
            <a:r>
              <a:rPr lang="en-US" dirty="0"/>
              <a:t>on ‘expected’ performance? </a:t>
            </a:r>
          </a:p>
          <a:p>
            <a:pPr lvl="2"/>
            <a:r>
              <a:rPr lang="en-US" dirty="0"/>
              <a:t>not all, but more often than women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Content Placeholder 8" descr="A graph showing the number of cases of cases&#10;&#10;Description automatically generated">
            <a:extLst>
              <a:ext uri="{FF2B5EF4-FFF2-40B4-BE49-F238E27FC236}">
                <a16:creationId xmlns:a16="http://schemas.microsoft.com/office/drawing/2014/main" id="{7F7E37E9-DB2A-9420-A86A-6910AF78F1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645344"/>
            <a:ext cx="6154281" cy="45720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F9182-1FD2-34C0-BB06-290778F4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104C9-2EAE-C300-A0AE-A1D17FC0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2" y="6310312"/>
            <a:ext cx="4114800" cy="365125"/>
          </a:xfrm>
        </p:spPr>
        <p:txBody>
          <a:bodyPr/>
          <a:lstStyle/>
          <a:p>
            <a:r>
              <a:rPr lang="nl-NL" dirty="0" err="1"/>
              <a:t>GRANteD</a:t>
            </a:r>
            <a:r>
              <a:rPr lang="nl-NL" dirty="0"/>
              <a:t> 2nd conference - van den Besselaar / Mom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DA12-87A1-E552-C13F-21E6A288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23</a:t>
            </a:fld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26A89-0F04-83BF-F6D7-BEC29034BB9E}"/>
              </a:ext>
            </a:extLst>
          </p:cNvPr>
          <p:cNvSpPr txBox="1"/>
          <p:nvPr/>
        </p:nvSpPr>
        <p:spPr>
          <a:xfrm>
            <a:off x="10127728" y="5564595"/>
            <a:ext cx="713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3C1AB-23B1-8555-F68A-260FE4743D45}"/>
              </a:ext>
            </a:extLst>
          </p:cNvPr>
          <p:cNvSpPr txBox="1"/>
          <p:nvPr/>
        </p:nvSpPr>
        <p:spPr>
          <a:xfrm>
            <a:off x="8610600" y="5565517"/>
            <a:ext cx="937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5160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DE5D-EC0C-2696-5A92-6A329BCE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Explanations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DF8C8-D4CE-56F1-4863-3A473DDC4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63" y="2005012"/>
            <a:ext cx="5181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Effect of policy interventions?	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Gradual change in opinions about the roles of men and women in society?</a:t>
            </a:r>
            <a:endParaRPr lang="en-US" dirty="0"/>
          </a:p>
          <a:p>
            <a:endParaRPr lang="en-US" dirty="0"/>
          </a:p>
          <a:p>
            <a:r>
              <a:rPr lang="en-US" dirty="0"/>
              <a:t>Differences between panels?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EAB5B-0D32-3F3F-E70F-99CC5ACA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A23CF-0664-0BF4-5741-807C3B35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9BF48-367E-A08E-7BC7-2E9BA3D2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24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30360-DC2E-BB1B-3192-3524845948A7}"/>
              </a:ext>
            </a:extLst>
          </p:cNvPr>
          <p:cNvSpPr txBox="1"/>
          <p:nvPr/>
        </p:nvSpPr>
        <p:spPr>
          <a:xfrm>
            <a:off x="7111309" y="172669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Policies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1B872-87D5-B9A3-8C31-02ED00126345}"/>
              </a:ext>
            </a:extLst>
          </p:cNvPr>
          <p:cNvSpPr txBox="1"/>
          <p:nvPr/>
        </p:nvSpPr>
        <p:spPr>
          <a:xfrm>
            <a:off x="9729096" y="306114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Policies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00CD2-F22A-803C-1551-7765053A18E3}"/>
              </a:ext>
            </a:extLst>
          </p:cNvPr>
          <p:cNvSpPr txBox="1"/>
          <p:nvPr/>
        </p:nvSpPr>
        <p:spPr>
          <a:xfrm>
            <a:off x="9914964" y="3763662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Decline bias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A2850-9623-A23C-A57D-5E34CC3AD094}"/>
              </a:ext>
            </a:extLst>
          </p:cNvPr>
          <p:cNvSpPr txBox="1"/>
          <p:nvPr/>
        </p:nvSpPr>
        <p:spPr>
          <a:xfrm>
            <a:off x="9729096" y="1357358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Decline bias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4F879-00B7-CE00-ED99-047060EE2DDC}"/>
              </a:ext>
            </a:extLst>
          </p:cNvPr>
          <p:cNvSpPr txBox="1"/>
          <p:nvPr/>
        </p:nvSpPr>
        <p:spPr>
          <a:xfrm>
            <a:off x="7323847" y="343916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Decline of stereotyping 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DFBAE6-ED5C-EF2A-5820-25ABB997D13C}"/>
              </a:ext>
            </a:extLst>
          </p:cNvPr>
          <p:cNvCxnSpPr>
            <a:cxnSpLocks/>
          </p:cNvCxnSpPr>
          <p:nvPr/>
        </p:nvCxnSpPr>
        <p:spPr>
          <a:xfrm flipV="1">
            <a:off x="8080319" y="1325613"/>
            <a:ext cx="343217" cy="4539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93DCCD-2821-91D2-66EC-AE505B1936FD}"/>
              </a:ext>
            </a:extLst>
          </p:cNvPr>
          <p:cNvCxnSpPr>
            <a:cxnSpLocks/>
          </p:cNvCxnSpPr>
          <p:nvPr/>
        </p:nvCxnSpPr>
        <p:spPr>
          <a:xfrm>
            <a:off x="8530347" y="3744979"/>
            <a:ext cx="1384617" cy="1702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A5667E3-DDFB-81CF-CBAA-DD0DBFFED16E}"/>
              </a:ext>
            </a:extLst>
          </p:cNvPr>
          <p:cNvSpPr txBox="1"/>
          <p:nvPr/>
        </p:nvSpPr>
        <p:spPr>
          <a:xfrm>
            <a:off x="7862898" y="346842"/>
            <a:ext cx="149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Decline of stereotyping in panels</a:t>
            </a: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A2E6BB-0CC5-1E09-8A39-8C0F9A646720}"/>
              </a:ext>
            </a:extLst>
          </p:cNvPr>
          <p:cNvCxnSpPr>
            <a:cxnSpLocks/>
          </p:cNvCxnSpPr>
          <p:nvPr/>
        </p:nvCxnSpPr>
        <p:spPr>
          <a:xfrm flipV="1">
            <a:off x="6473769" y="1911356"/>
            <a:ext cx="500380" cy="350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8AEB9E-6BA8-9437-8385-EBFCF071949B}"/>
              </a:ext>
            </a:extLst>
          </p:cNvPr>
          <p:cNvCxnSpPr>
            <a:cxnSpLocks/>
          </p:cNvCxnSpPr>
          <p:nvPr/>
        </p:nvCxnSpPr>
        <p:spPr>
          <a:xfrm>
            <a:off x="9183948" y="955493"/>
            <a:ext cx="514668" cy="32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0DB154-37A0-EA5F-45BF-EA44FA5205AE}"/>
              </a:ext>
            </a:extLst>
          </p:cNvPr>
          <p:cNvCxnSpPr>
            <a:cxnSpLocks/>
          </p:cNvCxnSpPr>
          <p:nvPr/>
        </p:nvCxnSpPr>
        <p:spPr>
          <a:xfrm flipV="1">
            <a:off x="8080319" y="1642243"/>
            <a:ext cx="1428162" cy="2938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36ED940-3F96-611E-6C65-191BF95C248E}"/>
              </a:ext>
            </a:extLst>
          </p:cNvPr>
          <p:cNvSpPr txBox="1"/>
          <p:nvPr/>
        </p:nvSpPr>
        <p:spPr>
          <a:xfrm>
            <a:off x="8080319" y="2618907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or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5CE180-88F3-6627-4E88-4F22D3011DBD}"/>
              </a:ext>
            </a:extLst>
          </p:cNvPr>
          <p:cNvSpPr txBox="1"/>
          <p:nvPr/>
        </p:nvSpPr>
        <p:spPr>
          <a:xfrm>
            <a:off x="5352172" y="3162169"/>
            <a:ext cx="130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Changing opinions about m/w</a:t>
            </a:r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FA63CC9-7DA9-B9A7-628D-57A8B96030EA}"/>
              </a:ext>
            </a:extLst>
          </p:cNvPr>
          <p:cNvCxnSpPr>
            <a:cxnSpLocks/>
          </p:cNvCxnSpPr>
          <p:nvPr/>
        </p:nvCxnSpPr>
        <p:spPr>
          <a:xfrm>
            <a:off x="6493743" y="3716167"/>
            <a:ext cx="724377" cy="288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A84F1F-2C65-4CCC-4E05-F25C79A6C17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546606" y="3245813"/>
            <a:ext cx="3182490" cy="3492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28A5831-FA1B-792A-5307-B9676D90E34C}"/>
              </a:ext>
            </a:extLst>
          </p:cNvPr>
          <p:cNvSpPr txBox="1"/>
          <p:nvPr/>
        </p:nvSpPr>
        <p:spPr>
          <a:xfrm>
            <a:off x="5365377" y="1511629"/>
            <a:ext cx="130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Changing opinions about m/w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82F21-072D-67F3-54BE-BE07503747B8}"/>
              </a:ext>
            </a:extLst>
          </p:cNvPr>
          <p:cNvSpPr txBox="1"/>
          <p:nvPr/>
        </p:nvSpPr>
        <p:spPr>
          <a:xfrm>
            <a:off x="5267042" y="4866213"/>
            <a:ext cx="3226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Panel characteristics</a:t>
            </a:r>
          </a:p>
          <a:p>
            <a:pPr marL="285750" indent="-285750">
              <a:buFontTx/>
              <a:buChar char="-"/>
            </a:pPr>
            <a:r>
              <a:rPr lang="en-GB"/>
              <a:t>Structure</a:t>
            </a:r>
          </a:p>
          <a:p>
            <a:pPr marL="285750" indent="-285750">
              <a:buFontTx/>
              <a:buChar char="-"/>
            </a:pPr>
            <a:r>
              <a:rPr lang="en-GB"/>
              <a:t>Experience</a:t>
            </a:r>
          </a:p>
          <a:p>
            <a:pPr marL="285750" indent="-285750">
              <a:buFontTx/>
              <a:buChar char="-"/>
            </a:pPr>
            <a:r>
              <a:rPr lang="en-GB"/>
              <a:t>Gender stereotyping</a:t>
            </a:r>
          </a:p>
          <a:p>
            <a:pPr marL="285750" indent="-285750">
              <a:buFontTx/>
              <a:buChar char="-"/>
            </a:pPr>
            <a:r>
              <a:rPr lang="en-GB"/>
              <a:t>Disciplines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DEEEE3-B925-CEFB-0AB7-3942F9E95120}"/>
              </a:ext>
            </a:extLst>
          </p:cNvPr>
          <p:cNvCxnSpPr>
            <a:cxnSpLocks/>
          </p:cNvCxnSpPr>
          <p:nvPr/>
        </p:nvCxnSpPr>
        <p:spPr>
          <a:xfrm>
            <a:off x="7410824" y="5109066"/>
            <a:ext cx="1692536" cy="49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FC90B1-52D9-64F3-C038-56D1053EE5AE}"/>
              </a:ext>
            </a:extLst>
          </p:cNvPr>
          <p:cNvSpPr txBox="1"/>
          <p:nvPr/>
        </p:nvSpPr>
        <p:spPr>
          <a:xfrm>
            <a:off x="9232105" y="4991018"/>
            <a:ext cx="197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Level and direction of bias in panels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1A846-FB7B-97A6-C39F-EAF91C40A55C}"/>
              </a:ext>
            </a:extLst>
          </p:cNvPr>
          <p:cNvSpPr txBox="1"/>
          <p:nvPr/>
        </p:nvSpPr>
        <p:spPr>
          <a:xfrm>
            <a:off x="8104896" y="4613233"/>
            <a:ext cx="103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or/ and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1" grpId="0"/>
      <p:bldP spid="12" grpId="0"/>
      <p:bldP spid="13" grpId="0"/>
      <p:bldP spid="21" grpId="0"/>
      <p:bldP spid="30" grpId="0"/>
      <p:bldP spid="31" grpId="0"/>
      <p:bldP spid="39" grpId="0"/>
      <p:bldP spid="4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47F5-95B0-4129-4FA2-A1892717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Main conclusions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AACECF-2C8A-EF85-C191-606AE3740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DA2A-6D6D-D626-E7CD-C5FF4E6A6D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/>
              <a:t>Gender bias and grants</a:t>
            </a:r>
          </a:p>
          <a:p>
            <a:pPr lvl="1"/>
            <a:r>
              <a:rPr lang="en-GB" sz="2000" dirty="0"/>
              <a:t>overall gender bias has almost disappeared in the recent cases</a:t>
            </a:r>
          </a:p>
          <a:p>
            <a:pPr lvl="1"/>
            <a:r>
              <a:rPr lang="en-GB" sz="2000" dirty="0"/>
              <a:t>micro level panel differences remain </a:t>
            </a:r>
          </a:p>
          <a:p>
            <a:pPr lvl="1"/>
            <a:r>
              <a:rPr lang="en-GB" sz="2000" dirty="0"/>
              <a:t>indirect effects were sparse  </a:t>
            </a:r>
          </a:p>
          <a:p>
            <a:endParaRPr lang="en-GB" sz="2200" dirty="0"/>
          </a:p>
          <a:p>
            <a:r>
              <a:rPr lang="en-GB" sz="2400" dirty="0"/>
              <a:t>But we found is considerable gender bias in</a:t>
            </a:r>
          </a:p>
          <a:p>
            <a:pPr lvl="1"/>
            <a:r>
              <a:rPr lang="en-GB" sz="2000" dirty="0"/>
              <a:t>awards and recognition (D4.1)</a:t>
            </a:r>
          </a:p>
          <a:p>
            <a:pPr lvl="1"/>
            <a:r>
              <a:rPr lang="en-GB" sz="2000" dirty="0"/>
              <a:t>careers (D3.3) =&gt; session 3 tomorrow</a:t>
            </a:r>
          </a:p>
          <a:p>
            <a:pPr lvl="1"/>
            <a:endParaRPr lang="en-GB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77186A-DBA8-1E10-88B8-78C387FCB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693E1-C8ED-64C3-F6C3-7FC3B8F3DE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/>
              <a:t>Sample</a:t>
            </a:r>
            <a:r>
              <a:rPr lang="en-GB" dirty="0"/>
              <a:t> </a:t>
            </a:r>
            <a:r>
              <a:rPr lang="en-GB" sz="2400" dirty="0"/>
              <a:t>size and heterogeneity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larger studies</a:t>
            </a:r>
            <a:r>
              <a:rPr lang="en-GB" sz="2000" dirty="0"/>
              <a:t> needed (big data)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Other ways of analysing</a:t>
            </a:r>
          </a:p>
          <a:p>
            <a:pPr lvl="1"/>
            <a:r>
              <a:rPr lang="en-GB" sz="1900" dirty="0"/>
              <a:t>moderation, longitudinal approaches, experiments, multi-level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Results conditional on used criteria</a:t>
            </a:r>
          </a:p>
          <a:p>
            <a:pPr lvl="1"/>
            <a:r>
              <a:rPr lang="en-GB" sz="2000" dirty="0"/>
              <a:t>additional merit dimensions?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definitions &amp; operationalizations</a:t>
            </a:r>
            <a:r>
              <a:rPr lang="en-GB" sz="1900" dirty="0"/>
              <a:t> lacking</a:t>
            </a:r>
          </a:p>
          <a:p>
            <a:pPr lvl="1"/>
            <a:r>
              <a:rPr lang="en-GB" sz="1900" dirty="0"/>
              <a:t>crucial for research and for valid selection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2FA6B-E876-F7CD-BF8A-E310F442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02FB1-B267-DA27-B432-39647C59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8259F-DE6B-6054-9E0E-DD70D65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07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FA56-4DB1-362D-657F-F54C348A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4981-2490-64AF-5026-4D3BEBBE3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The research questions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Relevant variables and indicators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Studying gender bias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Results from the quantitative case studies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Further work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5C94-B388-48DC-4B68-7B7F145F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BBD7-8281-FE5C-AA55-44CE531A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241B-85B9-6EBC-4AC7-7F778F70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936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system&#10;&#10;Description automatically generated">
            <a:extLst>
              <a:ext uri="{FF2B5EF4-FFF2-40B4-BE49-F238E27FC236}">
                <a16:creationId xmlns:a16="http://schemas.microsoft.com/office/drawing/2014/main" id="{E26AF8E1-55F1-3828-5024-42C6963FE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94" y="297021"/>
            <a:ext cx="7959876" cy="596963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7D7D17-19C9-17AB-7247-A3060CA1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The research questions of GRANteD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184B1F-C4A5-5599-D9A0-F431DF73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25625"/>
            <a:ext cx="110794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Gender bias in</a:t>
            </a:r>
          </a:p>
          <a:p>
            <a:pPr lvl="1"/>
            <a:r>
              <a:rPr lang="en-US" sz="2000" dirty="0"/>
              <a:t>The application process?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Panel evaluation and decision-making?</a:t>
            </a:r>
          </a:p>
          <a:p>
            <a:pPr lvl="1"/>
            <a:r>
              <a:rPr lang="en-US" sz="2000" dirty="0"/>
              <a:t>Careers?</a:t>
            </a:r>
          </a:p>
          <a:p>
            <a:endParaRPr lang="en-US" sz="2000" dirty="0"/>
          </a:p>
          <a:p>
            <a:r>
              <a:rPr lang="en-US" sz="2000" dirty="0"/>
              <a:t>If so, what are the causes?</a:t>
            </a:r>
          </a:p>
          <a:p>
            <a:endParaRPr lang="en-US" sz="2000" dirty="0"/>
          </a:p>
          <a:p>
            <a:r>
              <a:rPr lang="en-US" sz="2000" dirty="0"/>
              <a:t> Gender policies of RFOs</a:t>
            </a:r>
          </a:p>
          <a:p>
            <a:pPr lvl="1"/>
            <a:r>
              <a:rPr lang="en-US" sz="2000" dirty="0"/>
              <a:t>Effect of national/org context?</a:t>
            </a:r>
          </a:p>
          <a:p>
            <a:pPr lvl="1"/>
            <a:r>
              <a:rPr lang="en-US" sz="2000" dirty="0"/>
              <a:t>Which were implemented?</a:t>
            </a:r>
          </a:p>
          <a:p>
            <a:pPr lvl="1"/>
            <a:r>
              <a:rPr lang="en-US" sz="2000" dirty="0"/>
              <a:t>Have these had effect on bias?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280EA-A7C8-71F5-E6FA-15CEA58E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3CFE-03F3-5E25-0CB5-D2FAB9CC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GRANteD 2nd conference - van den Besselaar / Mom </a:t>
            </a:r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51816-3505-F961-4C7B-A6376204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3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79C9-526F-20C9-11DD-FA4F427A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C00000"/>
                </a:solidFill>
              </a:rPr>
              <a:t>2. Criteria mentioned by reviewers / </a:t>
            </a:r>
            <a:r>
              <a:rPr lang="en-GB" err="1">
                <a:solidFill>
                  <a:srgbClr val="C00000"/>
                </a:solidFill>
              </a:rPr>
              <a:t>panelists</a:t>
            </a:r>
            <a:r>
              <a:rPr lang="en-GB"/>
              <a:t> </a:t>
            </a:r>
            <a:endParaRPr lang="en-US"/>
          </a:p>
        </p:txBody>
      </p:sp>
      <p:pic>
        <p:nvPicPr>
          <p:cNvPr id="9" name="Content Placeholder 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0F82A03-F7F5-B817-F37B-A8D79838A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3982" y="1144868"/>
            <a:ext cx="6004762" cy="5828151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F66B3-B079-3646-6EA5-3F0FCC49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9FE95-1D27-4463-33EB-CD93A673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5</a:t>
            </a:fld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DCEA2-F0B1-6CEB-892B-3047CA90EC54}"/>
              </a:ext>
            </a:extLst>
          </p:cNvPr>
          <p:cNvSpPr txBox="1"/>
          <p:nvPr/>
        </p:nvSpPr>
        <p:spPr>
          <a:xfrm>
            <a:off x="919662" y="3267372"/>
            <a:ext cx="258027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Explicit and operational criteria are needed</a:t>
            </a:r>
          </a:p>
          <a:p>
            <a:r>
              <a:rPr lang="en-US" dirty="0"/>
              <a:t>Otherwise: subjectivity!</a:t>
            </a:r>
          </a:p>
        </p:txBody>
      </p:sp>
    </p:spTree>
    <p:extLst>
      <p:ext uri="{BB962C8B-B14F-4D97-AF65-F5344CB8AC3E}">
        <p14:creationId xmlns:p14="http://schemas.microsoft.com/office/powerpoint/2010/main" val="10643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3083-F181-27A8-897A-8171367E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Merit and other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A01-DABE-BF99-7D86-4494751E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Science is a merit-based system (and should be as much as possible):</a:t>
            </a:r>
          </a:p>
          <a:p>
            <a:pPr lvl="1"/>
            <a:r>
              <a:rPr lang="en-GB" dirty="0"/>
              <a:t>Merit is a broad concept</a:t>
            </a:r>
          </a:p>
          <a:p>
            <a:pPr lvl="1"/>
            <a:r>
              <a:rPr lang="en-GB" dirty="0"/>
              <a:t>For grant allocation, contributions to scientific knowledge are dominant</a:t>
            </a:r>
          </a:p>
          <a:p>
            <a:endParaRPr lang="en-US" dirty="0"/>
          </a:p>
          <a:p>
            <a:r>
              <a:rPr lang="en-US" dirty="0"/>
              <a:t>What about the role other (merit) dimensions?</a:t>
            </a:r>
          </a:p>
          <a:p>
            <a:pPr lvl="1"/>
            <a:r>
              <a:rPr lang="en-GB" dirty="0"/>
              <a:t>independence</a:t>
            </a:r>
          </a:p>
          <a:p>
            <a:pPr lvl="1"/>
            <a:r>
              <a:rPr lang="en-GB" dirty="0"/>
              <a:t>broad research agenda – cognitive mobility - interdisciplinarity</a:t>
            </a:r>
          </a:p>
          <a:p>
            <a:pPr lvl="1"/>
            <a:r>
              <a:rPr lang="en-NL" dirty="0"/>
              <a:t>success in grant applications </a:t>
            </a:r>
            <a:endParaRPr lang="en-GB" dirty="0"/>
          </a:p>
          <a:p>
            <a:pPr lvl="1"/>
            <a:r>
              <a:rPr lang="en-NL" dirty="0"/>
              <a:t>ability to lead a research group</a:t>
            </a:r>
          </a:p>
          <a:p>
            <a:pPr lvl="1"/>
            <a:r>
              <a:rPr lang="en-GB" dirty="0"/>
              <a:t>being social, team player</a:t>
            </a:r>
          </a:p>
          <a:p>
            <a:pPr lvl="1"/>
            <a:r>
              <a:rPr lang="en-NL" dirty="0"/>
              <a:t>……..</a:t>
            </a:r>
          </a:p>
          <a:p>
            <a:endParaRPr lang="en-US" dirty="0"/>
          </a:p>
          <a:p>
            <a:r>
              <a:rPr lang="en-US" dirty="0"/>
              <a:t>Often unobservable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GB" dirty="0"/>
              <a:t>Definition, operationalization, validation of criteria &amp; data collection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8500F9-8586-CCC2-9EBD-8473C7F4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F6F1D-7694-16F1-2220-91ECC1AF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91BA7-02B6-7451-AFB9-51B65824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6</a:t>
            </a:fld>
            <a:endParaRPr lang="en-NL"/>
          </a:p>
        </p:txBody>
      </p:sp>
      <p:pic>
        <p:nvPicPr>
          <p:cNvPr id="7" name="Picture 6" descr="A cartoon of people with their arms raised and their arms raised&#10;&#10;Description automatically generated with medium confidence">
            <a:extLst>
              <a:ext uri="{FF2B5EF4-FFF2-40B4-BE49-F238E27FC236}">
                <a16:creationId xmlns:a16="http://schemas.microsoft.com/office/drawing/2014/main" id="{4192688B-0D9C-5A5A-4EE2-BD3A9D9F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14" y="3211813"/>
            <a:ext cx="4322215" cy="24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00C9-D996-984B-8531-AE50D1DE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What is gender bias?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820F-B47F-896F-AAC8-4F079F2F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One needs to have operational selection criteria  	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GB" dirty="0"/>
              <a:t> Merit, skills, experience, relevant personal characteristics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Bias is deviation from the selection criteria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Non-merit criteria may introduce bias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If gender affects the evaluation, after controlling for relevant criteria = </a:t>
            </a:r>
            <a:r>
              <a:rPr lang="en-US" dirty="0">
                <a:solidFill>
                  <a:srgbClr val="FF0000"/>
                </a:solidFill>
              </a:rPr>
              <a:t>gender bias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Explicit and operational criteria are crucial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Good criteria (indicators) act against bias (Kahneman et al, </a:t>
            </a:r>
            <a:r>
              <a:rPr lang="en-US" i="1" dirty="0"/>
              <a:t>Noise. A flaw in human judgement</a:t>
            </a:r>
            <a:r>
              <a:rPr lang="en-US" dirty="0"/>
              <a:t>. 2021)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617E2A-2BCC-16BF-519D-EF7A3C88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A9103-407F-68BF-AC77-0FAC8788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537C-F21B-6967-F39B-9846DD0C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7</a:t>
            </a:fld>
            <a:endParaRPr lang="en-NL"/>
          </a:p>
        </p:txBody>
      </p:sp>
      <p:pic>
        <p:nvPicPr>
          <p:cNvPr id="8" name="Picture 7" descr="A person and person looking through glasses&#10;&#10;Description automatically generated">
            <a:extLst>
              <a:ext uri="{FF2B5EF4-FFF2-40B4-BE49-F238E27FC236}">
                <a16:creationId xmlns:a16="http://schemas.microsoft.com/office/drawing/2014/main" id="{17641754-B689-51D5-2DC4-66F55F08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417" y="-272395"/>
            <a:ext cx="3951369" cy="25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DD43-A055-B98A-A0EA-521065B5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Work on (new) indicators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8756-6E0C-98A0-A2DD-5140FBA2A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404132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Better way to measuring scientific contributions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Bias in awards and recognition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Independence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Cognitive mobility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Gender stereotyping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Self-presentation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81A0F-E3D2-C440-1D02-6F45183B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B5938-64B5-F4DA-6C4E-01391772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59F0C-F019-F0CD-1C0C-46C31ED5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8</a:t>
            </a:fld>
            <a:endParaRPr lang="en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6B8DA-0F8F-41A7-D1D2-FB9AE26C9445}"/>
              </a:ext>
            </a:extLst>
          </p:cNvPr>
          <p:cNvSpPr txBox="1"/>
          <p:nvPr/>
        </p:nvSpPr>
        <p:spPr>
          <a:xfrm>
            <a:off x="7210477" y="2856075"/>
            <a:ext cx="22212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Deliverable 4.1 </a:t>
            </a:r>
            <a:r>
              <a:rPr lang="en-US" dirty="0"/>
              <a:t>contributions to developing indicators</a:t>
            </a:r>
          </a:p>
        </p:txBody>
      </p:sp>
    </p:spTree>
    <p:extLst>
      <p:ext uri="{BB962C8B-B14F-4D97-AF65-F5344CB8AC3E}">
        <p14:creationId xmlns:p14="http://schemas.microsoft.com/office/powerpoint/2010/main" val="12214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DBFD-2523-1D75-DFFF-8ACA663C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a) Measuring contributions to science</a:t>
            </a:r>
            <a:endParaRPr lang="en-NL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515DF-20D7-DD83-4465-1376630BDC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B</a:t>
            </a:r>
            <a:r>
              <a:rPr lang="en-NL" dirty="0"/>
              <a:t>ibliometric indicators as items</a:t>
            </a:r>
            <a:endParaRPr lang="en-GB" dirty="0"/>
          </a:p>
          <a:p>
            <a:pPr lvl="1"/>
            <a:r>
              <a:rPr lang="en-GB" dirty="0"/>
              <a:t>Factor analysis </a:t>
            </a:r>
          </a:p>
          <a:p>
            <a:pPr lvl="1"/>
            <a:r>
              <a:rPr lang="en-GB" dirty="0"/>
              <a:t>Reliability</a:t>
            </a:r>
          </a:p>
          <a:p>
            <a:pPr lvl="1"/>
            <a:r>
              <a:rPr lang="en-GB" dirty="0"/>
              <a:t>Stable outcome over data sets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Total impact = </a:t>
            </a:r>
          </a:p>
          <a:p>
            <a:pPr lvl="1"/>
            <a:r>
              <a:rPr lang="en-GB" dirty="0"/>
              <a:t>Impact as contributions </a:t>
            </a:r>
          </a:p>
          <a:p>
            <a:pPr lvl="1"/>
            <a:r>
              <a:rPr lang="en-GB" dirty="0"/>
              <a:t>Impact as influential contributions </a:t>
            </a:r>
          </a:p>
          <a:p>
            <a:pPr lvl="1"/>
            <a:endParaRPr lang="en-GB" dirty="0"/>
          </a:p>
          <a:p>
            <a:r>
              <a:rPr lang="en-GB" dirty="0"/>
              <a:t>Works well in analysis</a:t>
            </a:r>
          </a:p>
          <a:p>
            <a:endParaRPr lang="en-GB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24F7A-3A6F-3F75-5B4A-881D24EC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19/10/2023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AD7FE-70D4-934A-DD32-BF6F7A4E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GRANteD 2nd conference - van den Besselaar / Mom 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FC79-4355-6C86-872C-913F1BB3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D2E0-CA70-3342-8F12-00C5F31E1B24}" type="slidenum">
              <a:rPr lang="en-NL" smtClean="0"/>
              <a:t>9</a:t>
            </a:fld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1C550A-C07B-B9DF-B039-6524D9AD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736560"/>
            <a:ext cx="6096235" cy="44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1856</Words>
  <Application>Microsoft Office PowerPoint</Application>
  <PresentationFormat>Widescreen</PresentationFormat>
  <Paragraphs>544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Office Theme</vt:lpstr>
      <vt:lpstr>Gender differences in grant allocation: methods and findings</vt:lpstr>
      <vt:lpstr>Acknowledgments</vt:lpstr>
      <vt:lpstr>Outline</vt:lpstr>
      <vt:lpstr>1. The research questions of GRANteD </vt:lpstr>
      <vt:lpstr>2. Criteria mentioned by reviewers / panelists </vt:lpstr>
      <vt:lpstr>Merit and other criteria</vt:lpstr>
      <vt:lpstr>What is gender bias?</vt:lpstr>
      <vt:lpstr>Work on (new) indicators</vt:lpstr>
      <vt:lpstr>a) Measuring contributions to science</vt:lpstr>
      <vt:lpstr>b) Bias in rewards and recognition </vt:lpstr>
      <vt:lpstr>PowerPoint Presentation</vt:lpstr>
      <vt:lpstr>c) Independence</vt:lpstr>
      <vt:lpstr>d) Cognitive mobility </vt:lpstr>
      <vt:lpstr>e) Gender stereotyping</vt:lpstr>
      <vt:lpstr>f) Self-presentation</vt:lpstr>
      <vt:lpstr>3. Issues when studying gender bias in grant allocation</vt:lpstr>
      <vt:lpstr>Direct and indirect effects  </vt:lpstr>
      <vt:lpstr>How to handle indirect effects?</vt:lpstr>
      <vt:lpstr>4. Gender bias in grant allocation?</vt:lpstr>
      <vt:lpstr>Bias in grant evaluation and decision</vt:lpstr>
      <vt:lpstr>Findings</vt:lpstr>
      <vt:lpstr>Panel differences </vt:lpstr>
      <vt:lpstr>Different criteria applied for men and women</vt:lpstr>
      <vt:lpstr>Explanations</vt:lpstr>
      <vt:lpstr>Main 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den besselaar</dc:creator>
  <cp:lastModifiedBy>peter van den besselaar</cp:lastModifiedBy>
  <cp:revision>90</cp:revision>
  <dcterms:created xsi:type="dcterms:W3CDTF">2023-08-10T18:48:32Z</dcterms:created>
  <dcterms:modified xsi:type="dcterms:W3CDTF">2023-11-20T12:53:04Z</dcterms:modified>
</cp:coreProperties>
</file>